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58"/>
  </p:notesMasterIdLst>
  <p:handoutMasterIdLst>
    <p:handoutMasterId r:id="rId59"/>
  </p:handoutMasterIdLst>
  <p:sldIdLst>
    <p:sldId id="265" r:id="rId5"/>
    <p:sldId id="847" r:id="rId6"/>
    <p:sldId id="848" r:id="rId7"/>
    <p:sldId id="767" r:id="rId8"/>
    <p:sldId id="850" r:id="rId9"/>
    <p:sldId id="858" r:id="rId10"/>
    <p:sldId id="859" r:id="rId11"/>
    <p:sldId id="861" r:id="rId12"/>
    <p:sldId id="863" r:id="rId13"/>
    <p:sldId id="865" r:id="rId14"/>
    <p:sldId id="866" r:id="rId15"/>
    <p:sldId id="868" r:id="rId16"/>
    <p:sldId id="864" r:id="rId17"/>
    <p:sldId id="869" r:id="rId18"/>
    <p:sldId id="852" r:id="rId19"/>
    <p:sldId id="870" r:id="rId20"/>
    <p:sldId id="871" r:id="rId21"/>
    <p:sldId id="854" r:id="rId22"/>
    <p:sldId id="873" r:id="rId23"/>
    <p:sldId id="855" r:id="rId24"/>
    <p:sldId id="856" r:id="rId25"/>
    <p:sldId id="853" r:id="rId26"/>
    <p:sldId id="872" r:id="rId27"/>
    <p:sldId id="851" r:id="rId28"/>
    <p:sldId id="874" r:id="rId29"/>
    <p:sldId id="875" r:id="rId30"/>
    <p:sldId id="820" r:id="rId31"/>
    <p:sldId id="822" r:id="rId32"/>
    <p:sldId id="823" r:id="rId33"/>
    <p:sldId id="824" r:id="rId34"/>
    <p:sldId id="876" r:id="rId35"/>
    <p:sldId id="843" r:id="rId36"/>
    <p:sldId id="877" r:id="rId37"/>
    <p:sldId id="829" r:id="rId38"/>
    <p:sldId id="878" r:id="rId39"/>
    <p:sldId id="880" r:id="rId40"/>
    <p:sldId id="879" r:id="rId41"/>
    <p:sldId id="881" r:id="rId42"/>
    <p:sldId id="882" r:id="rId43"/>
    <p:sldId id="827" r:id="rId44"/>
    <p:sldId id="830" r:id="rId45"/>
    <p:sldId id="831" r:id="rId46"/>
    <p:sldId id="884" r:id="rId47"/>
    <p:sldId id="832" r:id="rId48"/>
    <p:sldId id="885" r:id="rId49"/>
    <p:sldId id="833" r:id="rId50"/>
    <p:sldId id="818" r:id="rId51"/>
    <p:sldId id="834" r:id="rId52"/>
    <p:sldId id="835" r:id="rId53"/>
    <p:sldId id="845" r:id="rId54"/>
    <p:sldId id="886" r:id="rId55"/>
    <p:sldId id="840" r:id="rId56"/>
    <p:sldId id="849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4255" autoAdjust="0"/>
  </p:normalViewPr>
  <p:slideViewPr>
    <p:cSldViewPr>
      <p:cViewPr varScale="1">
        <p:scale>
          <a:sx n="74" d="100"/>
          <a:sy n="74" d="100"/>
        </p:scale>
        <p:origin x="2059" y="67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52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7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53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8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7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4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86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57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26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3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81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91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1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05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46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9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58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70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70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1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57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9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01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5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63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75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04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85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82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1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817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4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85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35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47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46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624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47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621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9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055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2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5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685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86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6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1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2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Intro to D3.js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October 1,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Viz.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Data Visualization</a:t>
            </a:r>
          </a:p>
        </p:txBody>
      </p:sp>
      <p:pic>
        <p:nvPicPr>
          <p:cNvPr id="13314" name="Picture 2" descr="http://www.busitelce.com/images/visual/Nightingale-mortality-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305800" cy="521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9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Data Visualization</a:t>
            </a:r>
          </a:p>
        </p:txBody>
      </p:sp>
      <p:pic>
        <p:nvPicPr>
          <p:cNvPr id="16386" name="Picture 2" descr="http://farm4.static.flickr.com/3451/3256515573_80e3ace0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" y="914400"/>
            <a:ext cx="697927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66800" y="5715000"/>
            <a:ext cx="694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https://www.ted.com/talks/hans_rosling_shows_the_best_stats_you_ve_ever_seen?language=en</a:t>
            </a:r>
          </a:p>
        </p:txBody>
      </p:sp>
    </p:spTree>
    <p:extLst>
      <p:ext uri="{BB962C8B-B14F-4D97-AF65-F5344CB8AC3E}">
        <p14:creationId xmlns:p14="http://schemas.microsoft.com/office/powerpoint/2010/main" val="158084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D3.js </a:t>
            </a:r>
          </a:p>
        </p:txBody>
      </p:sp>
    </p:spTree>
    <p:extLst>
      <p:ext uri="{BB962C8B-B14F-4D97-AF65-F5344CB8AC3E}">
        <p14:creationId xmlns:p14="http://schemas.microsoft.com/office/powerpoint/2010/main" val="5748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D3.js? (Round II)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386210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4953000"/>
            <a:ext cx="8568574" cy="609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“So. It’s for </a:t>
            </a: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graphs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right?”</a:t>
            </a:r>
            <a:endParaRPr lang="en-US" sz="32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9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D3.js?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3048000"/>
            <a:ext cx="8568574" cy="609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Sort of... But not really.</a:t>
            </a:r>
            <a:endParaRPr lang="en-US" sz="3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2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in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746"/>
            <a:ext cx="9144000" cy="51045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95089" y="5950773"/>
            <a:ext cx="374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http://bl.ocks.org/mbostock/3213173</a:t>
            </a:r>
          </a:p>
        </p:txBody>
      </p:sp>
    </p:spTree>
    <p:extLst>
      <p:ext uri="{BB962C8B-B14F-4D97-AF65-F5344CB8AC3E}">
        <p14:creationId xmlns:p14="http://schemas.microsoft.com/office/powerpoint/2010/main" val="28066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in Examples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5089" y="5950773"/>
            <a:ext cx="374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http://bl.ocks.org/mbostock/3943967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990600"/>
            <a:ext cx="84677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in Examples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146737" y="5950773"/>
            <a:ext cx="399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http://bl.ocks.org/kerryrodden/7090426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6834"/>
            <a:ext cx="6643687" cy="51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in Examples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5089" y="5950773"/>
            <a:ext cx="374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http://bl.ocks.org/mbostock/4060606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17472"/>
            <a:ext cx="7846503" cy="51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in Examples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7424" y="5950773"/>
            <a:ext cx="4243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http://bl.ocks.org/MoritzStefaner/1377729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976312"/>
            <a:ext cx="86772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Confession…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038600" y="1752600"/>
            <a:ext cx="4834774" cy="3276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 am definitely no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“expert”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 D3.js.</a:t>
            </a:r>
          </a:p>
          <a:p>
            <a:pPr indent="0" algn="ctr">
              <a:spcBef>
                <a:spcPts val="0"/>
              </a:spcBef>
              <a:buNone/>
            </a:pPr>
            <a:endParaRPr lang="en-US" sz="32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32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talk is meant to be a primer to help speed up your D3 initiation.</a:t>
            </a:r>
          </a:p>
        </p:txBody>
      </p:sp>
      <p:pic>
        <p:nvPicPr>
          <p:cNvPr id="1026" name="Picture 2" descr="https://render.bitstrips.com/v2/cpanel/10212405-48452630_1-s1-v1.png?transparent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33525"/>
            <a:ext cx="37909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22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in Examples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9800" y="556260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http://bl.ocks.org/mbostock/1046712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7884"/>
            <a:ext cx="5728117" cy="55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3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in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" y="962025"/>
            <a:ext cx="8734425" cy="4933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05400" y="5911215"/>
            <a:ext cx="374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http://bl.ocks.org/mbostock/1062544</a:t>
            </a:r>
          </a:p>
        </p:txBody>
      </p:sp>
    </p:spTree>
    <p:extLst>
      <p:ext uri="{BB962C8B-B14F-4D97-AF65-F5344CB8AC3E}">
        <p14:creationId xmlns:p14="http://schemas.microsoft.com/office/powerpoint/2010/main" val="4802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 in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4334"/>
            <a:ext cx="9144000" cy="53366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10329" y="5943600"/>
            <a:ext cx="374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http://bl.ocks.org/mbostock/4636377</a:t>
            </a:r>
          </a:p>
        </p:txBody>
      </p:sp>
    </p:spTree>
    <p:extLst>
      <p:ext uri="{BB962C8B-B14F-4D97-AF65-F5344CB8AC3E}">
        <p14:creationId xmlns:p14="http://schemas.microsoft.com/office/powerpoint/2010/main" val="41689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D3.js in Examples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10329" y="5943600"/>
            <a:ext cx="374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http://bl.ocks.org/mbostock/4636377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744"/>
            <a:ext cx="9144000" cy="50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6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D3.js? (</a:t>
            </a:r>
            <a:r>
              <a:rPr lang="en-US" i="1" dirty="0"/>
              <a:t>Finally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838200"/>
            <a:ext cx="8583814" cy="5410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D3.js is an open source Javascript library that </a:t>
            </a:r>
            <a:r>
              <a:rPr lang="en-US" sz="26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facilitates HTML manipulation </a:t>
            </a:r>
            <a:r>
              <a:rPr lang="en-US" sz="2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based</a:t>
            </a:r>
            <a:r>
              <a:rPr lang="en-US" sz="26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upon data</a:t>
            </a:r>
            <a:r>
              <a:rPr lang="en-US" sz="26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6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D3 stands for (</a:t>
            </a:r>
            <a:r>
              <a:rPr lang="en-US" sz="26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Driven Documents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and is popularly known as a data visualization library. </a:t>
            </a:r>
          </a:p>
          <a:p>
            <a:pPr marL="685800" indent="-457200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Its key claim to fame is that it provides very granular:</a:t>
            </a:r>
          </a:p>
          <a:p>
            <a:pPr marL="1143000" lvl="1" indent="-457200"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143000" lvl="1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Selection of HTML DOM Elements </a:t>
            </a:r>
          </a:p>
          <a:p>
            <a:pPr marL="1143000" lvl="1" indent="-457200"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143000" lvl="1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 ability to </a:t>
            </a: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bind data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directly to these HTML elements</a:t>
            </a:r>
          </a:p>
          <a:p>
            <a:pPr marL="1143000" lvl="1" indent="-457200"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143000" lvl="1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Ability to control transition between these elements based upon dynamic changes to data. </a:t>
            </a:r>
          </a:p>
          <a:p>
            <a:pPr marL="1143000" lvl="1" indent="-457200"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143000" lvl="1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Manipulation of HTML, CSS, and SVG based on data</a:t>
            </a:r>
          </a:p>
        </p:txBody>
      </p:sp>
    </p:spTree>
    <p:extLst>
      <p:ext uri="{BB962C8B-B14F-4D97-AF65-F5344CB8AC3E}">
        <p14:creationId xmlns:p14="http://schemas.microsoft.com/office/powerpoint/2010/main" val="256177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D3.js? (</a:t>
            </a:r>
            <a:r>
              <a:rPr lang="en-US" i="1" dirty="0"/>
              <a:t>Finally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2438400"/>
            <a:ext cx="8568574" cy="609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Basically… it’s for a lot of things.</a:t>
            </a:r>
          </a:p>
          <a:p>
            <a:pPr indent="0" algn="ctr">
              <a:spcBef>
                <a:spcPts val="0"/>
              </a:spcBef>
              <a:buNone/>
            </a:pP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24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in short: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It’s about </a:t>
            </a:r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binding data 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HTML. It provides  tools to manipulate the HTML in creative ways accordingly. 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3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3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D3.js? (</a:t>
            </a:r>
            <a:r>
              <a:rPr lang="en-US" i="1" dirty="0"/>
              <a:t>Finally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066800"/>
            <a:ext cx="8568574" cy="609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Basically… it’s for a lot of things.</a:t>
            </a:r>
          </a:p>
          <a:p>
            <a:pPr indent="0" algn="ctr">
              <a:spcBef>
                <a:spcPts val="0"/>
              </a:spcBef>
              <a:buNone/>
            </a:pP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24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in short: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It’s about </a:t>
            </a:r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binding data 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HTML. It provides  tools to manipulate the HTML in creative ways accordingly. 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3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0" y="38100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[2, 12, 4…]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0800" y="5105400"/>
            <a:ext cx="1371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Element #1 </a:t>
            </a:r>
          </a:p>
        </p:txBody>
      </p:sp>
      <p:sp>
        <p:nvSpPr>
          <p:cNvPr id="6" name="Rectangle 5"/>
          <p:cNvSpPr/>
          <p:nvPr/>
        </p:nvSpPr>
        <p:spPr>
          <a:xfrm>
            <a:off x="4259263" y="5105400"/>
            <a:ext cx="1371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Element #2 </a:t>
            </a:r>
          </a:p>
        </p:txBody>
      </p:sp>
      <p:sp>
        <p:nvSpPr>
          <p:cNvPr id="7" name="Rectangle 6"/>
          <p:cNvSpPr/>
          <p:nvPr/>
        </p:nvSpPr>
        <p:spPr>
          <a:xfrm>
            <a:off x="5927726" y="5105400"/>
            <a:ext cx="1371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Element #3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25863" y="4456331"/>
            <a:ext cx="381000" cy="49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945063" y="4456330"/>
            <a:ext cx="0" cy="49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30863" y="4343400"/>
            <a:ext cx="4572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62000" y="3276600"/>
            <a:ext cx="77724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787" y="380999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9315" y="5239434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DOM:</a:t>
            </a:r>
          </a:p>
        </p:txBody>
      </p:sp>
    </p:spTree>
    <p:extLst>
      <p:ext uri="{BB962C8B-B14F-4D97-AF65-F5344CB8AC3E}">
        <p14:creationId xmlns:p14="http://schemas.microsoft.com/office/powerpoint/2010/main" val="5448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D3.js… </a:t>
            </a:r>
            <a:r>
              <a:rPr lang="en-US" i="1" dirty="0"/>
              <a:t>not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2400" y="1371600"/>
            <a:ext cx="4953000" cy="3886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D3.js is </a:t>
            </a:r>
            <a:r>
              <a:rPr lang="en-US" sz="2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“plug and play” graph builder.</a:t>
            </a:r>
          </a:p>
          <a:p>
            <a:pPr marL="685800" indent="-457200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D3.js is </a:t>
            </a:r>
            <a:r>
              <a:rPr lang="en-US" sz="2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 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best option for simple visualizations (Though it could work).</a:t>
            </a:r>
          </a:p>
          <a:p>
            <a:pPr marL="685800" indent="-457200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D3 is </a:t>
            </a:r>
            <a:r>
              <a:rPr lang="en-US" sz="2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friendly solution for a business to run analytics on. </a:t>
            </a:r>
          </a:p>
        </p:txBody>
      </p:sp>
      <p:pic>
        <p:nvPicPr>
          <p:cNvPr id="17412" name="Picture 4" descr="http://www.relatably.com/m/img/copy-and-paste-memes/funny-copy-paste-me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814" y="1064567"/>
            <a:ext cx="3501754" cy="43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11979" y="5456984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a D3 pro…</a:t>
            </a:r>
          </a:p>
        </p:txBody>
      </p:sp>
    </p:spTree>
    <p:extLst>
      <p:ext uri="{BB962C8B-B14F-4D97-AF65-F5344CB8AC3E}">
        <p14:creationId xmlns:p14="http://schemas.microsoft.com/office/powerpoint/2010/main" val="23729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781800" cy="653854"/>
          </a:xfrm>
        </p:spPr>
        <p:txBody>
          <a:bodyPr>
            <a:normAutofit/>
          </a:bodyPr>
          <a:lstStyle/>
          <a:p>
            <a:r>
              <a:rPr lang="en-US" dirty="0"/>
              <a:t>Why Not Just Use… a charting library?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5257800"/>
            <a:ext cx="8583814" cy="1066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D3.js allows you to build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fully customized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visualizations with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limitless possibility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81200"/>
            <a:ext cx="4769511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60" y="1698297"/>
            <a:ext cx="4140936" cy="2928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467464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AMCharts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82174" y="121215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D3.js Library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Use… jQuery?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5257800"/>
            <a:ext cx="8583814" cy="914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D3.js has a </a:t>
            </a:r>
            <a:r>
              <a:rPr lang="en-US" sz="32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ton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tools for extracting and binding data directly to the DOM than jQuery.</a:t>
            </a: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5604" name="Picture 4" descr="http://www.swissnexsanfrancisco.org/wp-content/uploads/sites/6/2014/07/Social_Network_Analysis_Visualization-1170x6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7" y="901755"/>
            <a:ext cx="8153400" cy="418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0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Confession…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3124200"/>
            <a:ext cx="8568574" cy="762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Because D3.js is </a:t>
            </a:r>
            <a:r>
              <a:rPr lang="en-US" sz="32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hard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en-US" sz="32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2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Mechanics</a:t>
            </a:r>
          </a:p>
        </p:txBody>
      </p:sp>
    </p:spTree>
    <p:extLst>
      <p:ext uri="{BB962C8B-B14F-4D97-AF65-F5344CB8AC3E}">
        <p14:creationId xmlns:p14="http://schemas.microsoft.com/office/powerpoint/2010/main" val="8067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CODE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2895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Before we dig into the mechanics, let’s experiment with some code.</a:t>
            </a:r>
            <a:endParaRPr lang="en-US" sz="32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7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– D3.js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628"/>
            <a:ext cx="9144000" cy="5340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1219200"/>
            <a:ext cx="4648200" cy="609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3276600"/>
            <a:ext cx="8077200" cy="2286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urved Right 13"/>
          <p:cNvSpPr/>
          <p:nvPr/>
        </p:nvSpPr>
        <p:spPr>
          <a:xfrm>
            <a:off x="4885481" y="4155898"/>
            <a:ext cx="1049438" cy="1295400"/>
          </a:xfrm>
          <a:prstGeom prst="curvedRightArrow">
            <a:avLst>
              <a:gd name="adj1" fmla="val 25000"/>
              <a:gd name="adj2" fmla="val 48086"/>
              <a:gd name="adj3" fmla="val 40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/>
          <p:cNvSpPr/>
          <p:nvPr/>
        </p:nvSpPr>
        <p:spPr>
          <a:xfrm>
            <a:off x="3742481" y="2860498"/>
            <a:ext cx="1049438" cy="1295400"/>
          </a:xfrm>
          <a:prstGeom prst="curvedRightArrow">
            <a:avLst>
              <a:gd name="adj1" fmla="val 25000"/>
              <a:gd name="adj2" fmla="val 48086"/>
              <a:gd name="adj3" fmla="val 40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Chaining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0" y="1066800"/>
            <a:ext cx="2514600" cy="838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Element (#hello)</a:t>
            </a:r>
          </a:p>
        </p:txBody>
      </p:sp>
      <p:sp>
        <p:nvSpPr>
          <p:cNvPr id="9" name="Rectangle 8"/>
          <p:cNvSpPr/>
          <p:nvPr/>
        </p:nvSpPr>
        <p:spPr>
          <a:xfrm>
            <a:off x="3962400" y="2368585"/>
            <a:ext cx="2514600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D3.select(#hello)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0600" y="3670370"/>
            <a:ext cx="2514600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.append(h1)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43600" y="4972155"/>
            <a:ext cx="2514600" cy="838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.text(“Hello World”)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960" y="2626142"/>
            <a:ext cx="3901440" cy="5525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Grabs and returns the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Element</a:t>
            </a:r>
            <a:endParaRPr lang="en-US" sz="20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2699" y="3899839"/>
            <a:ext cx="3901440" cy="5525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Grabs the HTML Element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returns the new h1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06171" y="5114977"/>
            <a:ext cx="3901440" cy="5525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Sets the text value of the new h1 element.</a:t>
            </a:r>
            <a:endParaRPr lang="en-US" sz="20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3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Binding… Say What?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4" y="1143000"/>
            <a:ext cx="3083297" cy="50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143000"/>
            <a:ext cx="4971429" cy="189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7562" y="681335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D3 Code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56" y="681335"/>
            <a:ext cx="2487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HTML Elements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41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4" y="1143000"/>
            <a:ext cx="3083297" cy="50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143000"/>
            <a:ext cx="4971429" cy="189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7562" y="681335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D3 Code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56" y="681335"/>
            <a:ext cx="2487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HTML Elements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92562" y="3511763"/>
            <a:ext cx="638456" cy="374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54818" y="1143001"/>
            <a:ext cx="3317582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5474" y="1621016"/>
            <a:ext cx="3317582" cy="20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92562" y="3987406"/>
            <a:ext cx="638456" cy="374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63049"/>
            <a:ext cx="638456" cy="374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86200" y="4938692"/>
            <a:ext cx="638456" cy="374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86200" y="5450828"/>
            <a:ext cx="638456" cy="3379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49746" y="4405457"/>
            <a:ext cx="1487686" cy="374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D3.selectAll(…)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99114" y="4405457"/>
            <a:ext cx="1487686" cy="374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of all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4607218" y="3657600"/>
            <a:ext cx="421982" cy="1962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781800" y="4648200"/>
            <a:ext cx="30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02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CODE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3276600"/>
            <a:ext cx="8583814" cy="609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bring in the “data”!</a:t>
            </a:r>
            <a:endParaRPr lang="en-US" sz="32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41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Say What?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44061"/>
            <a:ext cx="3429000" cy="1656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866" y="1279469"/>
            <a:ext cx="4108284" cy="944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3672" y="838200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D3 Code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7994" y="762000"/>
            <a:ext cx="2487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HTML Elements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866" y="2907424"/>
            <a:ext cx="4108284" cy="3321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9305" y="243422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Inspector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6200" y="4034930"/>
            <a:ext cx="4191000" cy="1066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D3 associates each div with a “data” property.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13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(Note: This is not the same as data attribute).</a:t>
            </a:r>
            <a:endParaRPr lang="en-US" sz="13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3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Say What?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152400" y="5791200"/>
            <a:ext cx="8991600" cy="1066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1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 using D3 – recognize that every HTML element can be bound to a data property. Thus HTML elements will be composed of a data property, value, and ID.</a:t>
            </a:r>
            <a:endParaRPr lang="en-US" sz="18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81000" y="838200"/>
            <a:ext cx="8471338" cy="4724400"/>
            <a:chOff x="381000" y="838200"/>
            <a:chExt cx="3962400" cy="2209800"/>
          </a:xfrm>
        </p:grpSpPr>
        <p:sp>
          <p:nvSpPr>
            <p:cNvPr id="3" name="Rectangle 2"/>
            <p:cNvSpPr/>
            <p:nvPr/>
          </p:nvSpPr>
          <p:spPr>
            <a:xfrm>
              <a:off x="381000" y="838200"/>
              <a:ext cx="3962400" cy="220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3400" y="2057400"/>
              <a:ext cx="36576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4597" y="952500"/>
              <a:ext cx="1750673" cy="990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58867" y="952501"/>
              <a:ext cx="1830205" cy="990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1248" y="2307223"/>
              <a:ext cx="802157" cy="30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endParaRPr 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63709" y="1278523"/>
              <a:ext cx="1501982" cy="30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Data Property</a:t>
              </a:r>
              <a:endParaRPr 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72048" y="1278523"/>
              <a:ext cx="302316" cy="30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ID</a:t>
              </a:r>
              <a:endParaRPr 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Say What?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152400" y="5601295"/>
            <a:ext cx="8991600" cy="8757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1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values do not necessarily need to match. In essence the “data property” is what’s backed up by the data – but for the text (or visual) you are free to use the data however you like. In fact, elements can even have a data property but no value.</a:t>
            </a:r>
            <a:endParaRPr lang="en-US" sz="16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7667" y="894623"/>
            <a:ext cx="39624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30067" y="2113823"/>
            <a:ext cx="3657600" cy="838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91264" y="1008923"/>
            <a:ext cx="1750673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355534" y="1008924"/>
            <a:ext cx="1830205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238604" y="236364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61157" y="133494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66168" y="13590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767685" y="882082"/>
            <a:ext cx="39624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920085" y="2101282"/>
            <a:ext cx="3657600" cy="838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881282" y="996382"/>
            <a:ext cx="1750673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745552" y="996383"/>
            <a:ext cx="1830205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527633" y="2351105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30081" y="1322405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5444" y="13465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4334" y="3279491"/>
            <a:ext cx="39624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26734" y="4498691"/>
            <a:ext cx="3657600" cy="838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87931" y="3393791"/>
            <a:ext cx="1750673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352201" y="3393792"/>
            <a:ext cx="1830205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924582" y="474851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929937" y="371981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75220" y="374392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0142" y="3279491"/>
            <a:ext cx="39624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912542" y="4498691"/>
            <a:ext cx="3657600" cy="838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873739" y="3393791"/>
            <a:ext cx="1750673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738009" y="3393792"/>
            <a:ext cx="1830205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7315745" y="371981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61028" y="374392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53659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Enter, Update, Exit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9144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Enter, Update, Exit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handling is one of the most important data binding concepts in D3.</a:t>
            </a:r>
          </a:p>
          <a:p>
            <a:pPr marL="685800" indent="-457200">
              <a:spcBef>
                <a:spcPts val="0"/>
              </a:spcBef>
            </a:pPr>
            <a:endParaRPr lang="en-US" sz="32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essence, these terms describe how D3 </a:t>
            </a:r>
            <a:r>
              <a:rPr lang="en-US" sz="3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handles the syncing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of what’s in the “data” with what’s displayed on the page</a:t>
            </a:r>
          </a:p>
          <a:p>
            <a:pPr marL="685800" indent="-457200">
              <a:spcBef>
                <a:spcPts val="0"/>
              </a:spcBef>
            </a:pPr>
            <a:endParaRPr lang="en-US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time new data comes in, is updated or removed there needs to be subsequent code to handle the change to the view.</a:t>
            </a:r>
          </a:p>
        </p:txBody>
      </p:sp>
    </p:spTree>
    <p:extLst>
      <p:ext uri="{BB962C8B-B14F-4D97-AF65-F5344CB8AC3E}">
        <p14:creationId xmlns:p14="http://schemas.microsoft.com/office/powerpoint/2010/main" val="12919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58" y="781050"/>
            <a:ext cx="5257800" cy="529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52800"/>
            <a:ext cx="2343651" cy="259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3886200"/>
            <a:ext cx="4267200" cy="1447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38787" y="1009650"/>
            <a:ext cx="3429000" cy="20383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this case D3 </a:t>
            </a: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created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div elements to match the existing data.</a:t>
            </a:r>
          </a:p>
          <a:p>
            <a:pPr indent="0" algn="ctr">
              <a:spcBef>
                <a:spcPts val="0"/>
              </a:spcBef>
              <a:buNone/>
            </a:pPr>
            <a:endParaRPr lang="en-US" sz="20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20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.enter() allows us to create data driven events upon new data emerging.</a:t>
            </a:r>
          </a:p>
        </p:txBody>
      </p:sp>
    </p:spTree>
    <p:extLst>
      <p:ext uri="{BB962C8B-B14F-4D97-AF65-F5344CB8AC3E}">
        <p14:creationId xmlns:p14="http://schemas.microsoft.com/office/powerpoint/2010/main" val="303910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01" y="914400"/>
            <a:ext cx="5095875" cy="3533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038" y="3724275"/>
            <a:ext cx="4508762" cy="542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1" y="4572000"/>
            <a:ext cx="1567239" cy="1720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063" y="4572000"/>
            <a:ext cx="1528318" cy="17367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057400" y="5334000"/>
            <a:ext cx="825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5538787" y="1009650"/>
            <a:ext cx="3429000" cy="20383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this case D3 handled events in which our data </a:t>
            </a: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updated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 this case, it means having code to handle the text change as well.</a:t>
            </a:r>
          </a:p>
          <a:p>
            <a:pPr indent="0" algn="ctr">
              <a:spcBef>
                <a:spcPts val="0"/>
              </a:spcBef>
              <a:buNone/>
            </a:pPr>
            <a:endParaRPr lang="en-US" sz="20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20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special event is needed here, we just need to tell the selector to change the text.</a:t>
            </a:r>
          </a:p>
        </p:txBody>
      </p:sp>
    </p:spTree>
    <p:extLst>
      <p:ext uri="{BB962C8B-B14F-4D97-AF65-F5344CB8AC3E}">
        <p14:creationId xmlns:p14="http://schemas.microsoft.com/office/powerpoint/2010/main" val="363114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Update!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11139" y="1828800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87467" y="2585545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68033" y="1899745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301736" y="1899745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95243" y="2740607"/>
            <a:ext cx="206493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2924" y="2077694"/>
            <a:ext cx="206493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3072" y="2089899"/>
            <a:ext cx="298018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67470" y="1828800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3798" y="2585545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624364" y="1899745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558067" y="1899745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351574" y="274060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19255" y="2077694"/>
            <a:ext cx="206493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99403" y="20898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21872" y="1828800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98200" y="2585545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78766" y="1899745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12469" y="1899745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605976" y="274060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073657" y="2077694"/>
            <a:ext cx="206493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053805" y="20898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-10819" y="1998938"/>
            <a:ext cx="1998392" cy="1031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Before change of data</a:t>
            </a:r>
            <a:endParaRPr lang="en-US" sz="20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23905" y="855740"/>
            <a:ext cx="1998392" cy="439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Initial Data</a:t>
            </a:r>
            <a:endParaRPr lang="en-US" sz="20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2297280" y="855740"/>
            <a:ext cx="1998392" cy="439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[10, 20, 30]</a:t>
            </a:r>
            <a:endParaRPr lang="en-US" sz="20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37764" y="3798607"/>
            <a:ext cx="1998392" cy="439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Data</a:t>
            </a:r>
            <a:endParaRPr lang="en-US" sz="20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2311138" y="3798607"/>
            <a:ext cx="2641861" cy="439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[100, 200, 300]</a:t>
            </a:r>
            <a:endParaRPr lang="en-US" sz="20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328856" y="4684908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405184" y="5441653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385750" y="4755853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319453" y="4755853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112960" y="559671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80641" y="4933802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560789" y="494600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85187" y="4684908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661515" y="5441653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642081" y="4755853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75784" y="4755853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5369291" y="559671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836972" y="4933802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17120" y="494600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839589" y="4684908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915917" y="5441653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896483" y="4755853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7830186" y="4755853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7623693" y="559671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091374" y="4933802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71522" y="494600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Content Placeholder 2"/>
          <p:cNvSpPr txBox="1">
            <a:spLocks/>
          </p:cNvSpPr>
          <p:nvPr/>
        </p:nvSpPr>
        <p:spPr>
          <a:xfrm>
            <a:off x="6898" y="5188977"/>
            <a:ext cx="1998392" cy="6784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change of data</a:t>
            </a:r>
            <a:endParaRPr lang="en-US" sz="20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6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09650"/>
            <a:ext cx="5233987" cy="44237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599" y="3886200"/>
            <a:ext cx="4929187" cy="990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38787" y="1009650"/>
            <a:ext cx="3429000" cy="44237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this case, D3 handles the </a:t>
            </a: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removal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divs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match the reduction in data elements.</a:t>
            </a:r>
          </a:p>
          <a:p>
            <a:pPr indent="0" algn="ctr">
              <a:spcBef>
                <a:spcPts val="0"/>
              </a:spcBef>
              <a:buNone/>
            </a:pPr>
            <a:endParaRPr lang="en-US" sz="20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20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Here we rely on the .exit() method to capture the data driven event. </a:t>
            </a:r>
          </a:p>
        </p:txBody>
      </p:sp>
    </p:spTree>
    <p:extLst>
      <p:ext uri="{BB962C8B-B14F-4D97-AF65-F5344CB8AC3E}">
        <p14:creationId xmlns:p14="http://schemas.microsoft.com/office/powerpoint/2010/main" val="384972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Exit!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11139" y="1828800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87467" y="2585545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68033" y="1899745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301736" y="1899745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95243" y="2740607"/>
            <a:ext cx="206493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2924" y="2077694"/>
            <a:ext cx="206493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3072" y="2089899"/>
            <a:ext cx="298018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67470" y="1828800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3798" y="2585545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624364" y="1899745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558067" y="1899745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351574" y="274060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19255" y="2077694"/>
            <a:ext cx="206493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99403" y="20898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21872" y="1828800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98200" y="2585545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78766" y="1899745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12469" y="1899745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605976" y="274060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073657" y="2077694"/>
            <a:ext cx="206493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053805" y="20898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-10819" y="1998938"/>
            <a:ext cx="1998392" cy="1031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Before change of data</a:t>
            </a:r>
            <a:endParaRPr lang="en-US" sz="20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23905" y="855740"/>
            <a:ext cx="1998392" cy="439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Initial Data</a:t>
            </a:r>
            <a:endParaRPr lang="en-US" sz="20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2297280" y="855740"/>
            <a:ext cx="1998392" cy="439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[10, 20, 30]</a:t>
            </a:r>
            <a:endParaRPr lang="en-US" sz="20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37764" y="3798607"/>
            <a:ext cx="1998392" cy="439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Data</a:t>
            </a:r>
            <a:endParaRPr lang="en-US" sz="20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2311138" y="3798607"/>
            <a:ext cx="2641861" cy="439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[10, 20]</a:t>
            </a:r>
            <a:endParaRPr lang="en-US" sz="20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328856" y="4684908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405184" y="5441653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385750" y="4755853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319453" y="4755853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112960" y="5596715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80641" y="493380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560789" y="4946007"/>
            <a:ext cx="298018" cy="21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85187" y="4684908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661515" y="5441653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642081" y="4755853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75784" y="4755853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5369291" y="5596715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836972" y="4933802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17120" y="494600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839589" y="4684908"/>
            <a:ext cx="198453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915917" y="5441653"/>
            <a:ext cx="1831877" cy="520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896483" y="4755853"/>
            <a:ext cx="876809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7830186" y="4755853"/>
            <a:ext cx="916642" cy="61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7071522" y="494600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div3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Content Placeholder 2"/>
          <p:cNvSpPr txBox="1">
            <a:spLocks/>
          </p:cNvSpPr>
          <p:nvPr/>
        </p:nvSpPr>
        <p:spPr>
          <a:xfrm>
            <a:off x="6898" y="5188977"/>
            <a:ext cx="1998392" cy="6784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change of data</a:t>
            </a:r>
            <a:endParaRPr lang="en-US" sz="20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667000"/>
            <a:ext cx="8583814" cy="68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to work on something fun / painful.</a:t>
            </a:r>
          </a:p>
          <a:p>
            <a:pPr indent="0" algn="ctr">
              <a:spcBef>
                <a:spcPts val="0"/>
              </a:spcBef>
              <a:buNone/>
            </a:pP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(Don’t get any crazy ideas. It’s still just code)</a:t>
            </a:r>
          </a:p>
        </p:txBody>
      </p:sp>
    </p:spTree>
    <p:extLst>
      <p:ext uri="{BB962C8B-B14F-4D97-AF65-F5344CB8AC3E}">
        <p14:creationId xmlns:p14="http://schemas.microsoft.com/office/powerpoint/2010/main" val="216461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</a:t>
            </a:r>
          </a:p>
        </p:txBody>
      </p:sp>
    </p:spTree>
    <p:extLst>
      <p:ext uri="{BB962C8B-B14F-4D97-AF65-F5344CB8AC3E}">
        <p14:creationId xmlns:p14="http://schemas.microsoft.com/office/powerpoint/2010/main" val="774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Ma! No Blur.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838201"/>
            <a:ext cx="1066800" cy="910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9" y="1933355"/>
            <a:ext cx="1694281" cy="1408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752127"/>
            <a:ext cx="2895600" cy="2482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352800" y="992065"/>
            <a:ext cx="5614987" cy="27424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SVG, or Scalable Vector Format, is an image format based on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vector graphics.</a:t>
            </a:r>
          </a:p>
          <a:p>
            <a:pPr marL="571500" indent="-342900">
              <a:spcBef>
                <a:spcPts val="0"/>
              </a:spcBef>
            </a:pPr>
            <a:endParaRPr lang="en-US" sz="20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71500" indent="-3429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Because SVGs are a non-raster format there are no pixels to distort. </a:t>
            </a:r>
          </a:p>
          <a:p>
            <a:pPr marL="571500" indent="-3429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71500" indent="-3429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makes SVGs perfect for animations and interactivity.</a:t>
            </a:r>
          </a:p>
          <a:p>
            <a:pPr marL="571500" indent="-3429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71500" indent="-3429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D3, we can make use of SVGs as the base elements of our visualizations.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4343400"/>
            <a:ext cx="2772385" cy="17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Shapes and Transformations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886928"/>
            <a:ext cx="8586787" cy="27424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HTML we can easily create an assortment of SVG shapes and paths for use in building more complex visuals.</a:t>
            </a:r>
          </a:p>
          <a:p>
            <a:pPr marL="571500" indent="-3429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71500" indent="-3429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Shape examples:</a:t>
            </a:r>
          </a:p>
          <a:p>
            <a:pPr marL="571500" indent="-3429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lvl="1" indent="-34290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Circles</a:t>
            </a:r>
          </a:p>
          <a:p>
            <a:pPr marL="1028700" lvl="1" indent="-34290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lvl="1" indent="-34290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Ellipses</a:t>
            </a:r>
          </a:p>
          <a:p>
            <a:pPr marL="1028700" lvl="1" indent="-34290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lvl="1" indent="-34290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Rectangles</a:t>
            </a:r>
          </a:p>
          <a:p>
            <a:pPr marL="1028700" lvl="1" indent="-34290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lvl="1" indent="-34290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Squares</a:t>
            </a:r>
          </a:p>
          <a:p>
            <a:pPr marL="1028700" lvl="1" indent="-34290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lvl="1" indent="-34290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Lines</a:t>
            </a:r>
          </a:p>
          <a:p>
            <a:pPr marL="1028700" lvl="1" indent="-34290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lvl="1" indent="-34290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Stars</a:t>
            </a:r>
          </a:p>
          <a:p>
            <a:pPr marL="1028700" lvl="1" indent="-34290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028700" lvl="1" indent="-34290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more!</a:t>
            </a:r>
          </a:p>
          <a:p>
            <a:pPr marL="1028700" lvl="1" indent="-34290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571500" indent="-3429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further use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SVG transformations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change how our shapes look in response to other events (hint: in our case: data)</a:t>
            </a:r>
          </a:p>
          <a:p>
            <a:pPr marL="571500" indent="-3429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7650" name="Picture 2" descr="https://i.ytimg.com/vi/JBBmJb9-KHw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05000"/>
            <a:ext cx="5249333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D3.js?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386210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4953000"/>
            <a:ext cx="8568574" cy="609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“It’s for </a:t>
            </a:r>
            <a:r>
              <a:rPr lang="en-US" sz="32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visualization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right?”</a:t>
            </a:r>
            <a:endParaRPr lang="en-US" sz="32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Graph!</a:t>
            </a:r>
          </a:p>
        </p:txBody>
      </p:sp>
    </p:spTree>
    <p:extLst>
      <p:ext uri="{BB962C8B-B14F-4D97-AF65-F5344CB8AC3E}">
        <p14:creationId xmlns:p14="http://schemas.microsoft.com/office/powerpoint/2010/main" val="31870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762000"/>
            <a:ext cx="8568574" cy="3276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 you should:</a:t>
            </a:r>
          </a:p>
          <a:p>
            <a:pPr indent="0">
              <a:spcBef>
                <a:spcPts val="0"/>
              </a:spcBef>
              <a:buNone/>
            </a:pPr>
            <a:endParaRPr lang="en-US" sz="3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Stick around a while and build something!</a:t>
            </a:r>
          </a:p>
          <a:p>
            <a:pPr marL="685800" indent="-457200">
              <a:spcBef>
                <a:spcPts val="0"/>
              </a:spcBef>
            </a:pPr>
            <a:endParaRPr lang="en-US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Throw D3.js on your resume. </a:t>
            </a:r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(You know enough)</a:t>
            </a:r>
          </a:p>
          <a:p>
            <a:pPr marL="685800" indent="-457200">
              <a:spcBef>
                <a:spcPts val="0"/>
              </a:spcBef>
            </a:pPr>
            <a:endParaRPr lang="en-US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exploring! There’s plenty more to do.</a:t>
            </a:r>
          </a:p>
        </p:txBody>
      </p:sp>
      <p:pic>
        <p:nvPicPr>
          <p:cNvPr id="40962" name="Picture 2" descr="https://render.bitstrips.com/v2/cpanel/9991834-48452630_1-s1-v1.png?transparent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86200"/>
            <a:ext cx="25050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3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8239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0"/>
            <a:ext cx="4266721" cy="5486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760071"/>
            <a:ext cx="4177805" cy="54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Question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3048000"/>
            <a:ext cx="8568574" cy="762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Yes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(sort of.) …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what exactly is </a:t>
            </a:r>
            <a:r>
              <a:rPr lang="en-US" sz="3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</a:t>
            </a:r>
            <a: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visualization”?</a:t>
            </a:r>
            <a:endParaRPr lang="en-US" sz="32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47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“Story” of Data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90600"/>
            <a:ext cx="8568574" cy="5181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Visualization 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about taking data and </a:t>
            </a:r>
            <a:r>
              <a:rPr lang="en-US" sz="2600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telling a story</a:t>
            </a:r>
            <a:r>
              <a:rPr lang="en-US" sz="26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685800" indent="-457200">
              <a:spcBef>
                <a:spcPts val="0"/>
              </a:spcBef>
            </a:pPr>
            <a:endParaRPr lang="en-US" sz="26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It’s a general term to describe any effort to better understand the significance of data by placing it in a visual context.</a:t>
            </a:r>
          </a:p>
          <a:p>
            <a:pPr marL="685800" indent="-457200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6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cdn.meme.am/instances/400x/587964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50" y="33528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5280" y="3505200"/>
            <a:ext cx="54400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pulls out patterns, trends, and correlations that would otherwise go unnoticed in text or tables – and presents it in ways that are immediately clear.</a:t>
            </a:r>
            <a:endParaRPr lang="en-US" sz="26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2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6800" cy="539966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“Story” of Data</a:t>
            </a:r>
          </a:p>
        </p:txBody>
      </p:sp>
    </p:spTree>
    <p:extLst>
      <p:ext uri="{BB962C8B-B14F-4D97-AF65-F5344CB8AC3E}">
        <p14:creationId xmlns:p14="http://schemas.microsoft.com/office/powerpoint/2010/main" val="12132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“Story” of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38200"/>
            <a:ext cx="7620000" cy="54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3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12234</TotalTime>
  <Words>1326</Words>
  <Application>Microsoft Office PowerPoint</Application>
  <PresentationFormat>On-screen Show (4:3)</PresentationFormat>
  <Paragraphs>309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Roboto</vt:lpstr>
      <vt:lpstr>UCF - Theme</vt:lpstr>
      <vt:lpstr>Rutgers - Theme</vt:lpstr>
      <vt:lpstr>Unbranded</vt:lpstr>
      <vt:lpstr>UTAustin</vt:lpstr>
      <vt:lpstr>Intro to D3.js</vt:lpstr>
      <vt:lpstr>Full Confession…</vt:lpstr>
      <vt:lpstr>Full Confession…</vt:lpstr>
      <vt:lpstr>Data Visualization</vt:lpstr>
      <vt:lpstr>What is D3.js?</vt:lpstr>
      <vt:lpstr>The Bigger Question</vt:lpstr>
      <vt:lpstr>The “Story” of Data</vt:lpstr>
      <vt:lpstr>The “Story” of Data</vt:lpstr>
      <vt:lpstr>The “Story” of Data</vt:lpstr>
      <vt:lpstr>History of Data Visualization</vt:lpstr>
      <vt:lpstr>History of Data Visualization</vt:lpstr>
      <vt:lpstr>Basics of D3.js </vt:lpstr>
      <vt:lpstr>What is D3.js? (Round II)</vt:lpstr>
      <vt:lpstr>What is D3.js?</vt:lpstr>
      <vt:lpstr>D3.js in Examples</vt:lpstr>
      <vt:lpstr>D3.js in Examples</vt:lpstr>
      <vt:lpstr>D3.js in Examples</vt:lpstr>
      <vt:lpstr>D3.js in Examples</vt:lpstr>
      <vt:lpstr>D3.js in Examples</vt:lpstr>
      <vt:lpstr>D3.js in Examples</vt:lpstr>
      <vt:lpstr>D3.js in Examples</vt:lpstr>
      <vt:lpstr>D3.js in Examples</vt:lpstr>
      <vt:lpstr>D3.js in Examples</vt:lpstr>
      <vt:lpstr>What is D3.js? (Finally) </vt:lpstr>
      <vt:lpstr>What is D3.js? (Finally) </vt:lpstr>
      <vt:lpstr>What is D3.js? (Finally) </vt:lpstr>
      <vt:lpstr>What is D3.js… not?</vt:lpstr>
      <vt:lpstr>Why Not Just Use… a charting library?</vt:lpstr>
      <vt:lpstr>Why Not Just Use… jQuery?</vt:lpstr>
      <vt:lpstr>Code Mechanics</vt:lpstr>
      <vt:lpstr>TIME TO CODE</vt:lpstr>
      <vt:lpstr>Hello World – D3.js</vt:lpstr>
      <vt:lpstr>Selecting and Chaining</vt:lpstr>
      <vt:lpstr>Data Binding… Say What?</vt:lpstr>
      <vt:lpstr>Selecting and Mapping</vt:lpstr>
      <vt:lpstr>TIME TO CODE</vt:lpstr>
      <vt:lpstr>Data Binding Say What?</vt:lpstr>
      <vt:lpstr>Data Binding Say What?</vt:lpstr>
      <vt:lpstr>Data Binding Say What?</vt:lpstr>
      <vt:lpstr>Enter, Update, Exit</vt:lpstr>
      <vt:lpstr>Enter!</vt:lpstr>
      <vt:lpstr>Update!</vt:lpstr>
      <vt:lpstr>Update!</vt:lpstr>
      <vt:lpstr>Exit!</vt:lpstr>
      <vt:lpstr>Exit!</vt:lpstr>
      <vt:lpstr>DEMO TIME</vt:lpstr>
      <vt:lpstr>SVG </vt:lpstr>
      <vt:lpstr>Look Ma! No Blur.</vt:lpstr>
      <vt:lpstr>SVG Shapes and Transformations</vt:lpstr>
      <vt:lpstr>Build a Graph!</vt:lpstr>
      <vt:lpstr>Closing Thoughts</vt:lpstr>
      <vt:lpstr>Questions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1620</cp:revision>
  <cp:lastPrinted>2016-01-30T16:23:56Z</cp:lastPrinted>
  <dcterms:created xsi:type="dcterms:W3CDTF">2015-01-20T17:19:00Z</dcterms:created>
  <dcterms:modified xsi:type="dcterms:W3CDTF">2016-10-01T11:43:22Z</dcterms:modified>
</cp:coreProperties>
</file>